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0786A28-54D9-48BC-83C6-DA5D9B19FF4C}">
  <a:tblStyle styleId="{A0786A28-54D9-48BC-83C6-DA5D9B19FF4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6c2cbaa0e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6c2cbaa0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6c2cbaa0e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6c2cbaa0e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6c2cbaa0e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6c2cbaa0e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3BqiiQT6DlsYRK8Vr14frHSeblRFNOYmvYHzgFdV0Fc/view" TargetMode="External"/><Relationship Id="rId10" Type="http://schemas.openxmlformats.org/officeDocument/2006/relationships/hyperlink" Target="https://docs.google.com/presentation/d/1vBV3oq-PQmUhENQyVMN1FwXJ84ytd9Zi_MoG4d3RR80/view" TargetMode="External"/><Relationship Id="rId13" Type="http://schemas.openxmlformats.org/officeDocument/2006/relationships/hyperlink" Target="https://docs.google.com/presentation/d/1ZmkGMP9F0ni8fzCAgB34mSKi23DwQ7K1k6guxeNyQEs/view" TargetMode="External"/><Relationship Id="rId12" Type="http://schemas.openxmlformats.org/officeDocument/2006/relationships/hyperlink" Target="https://docs.google.com/presentation/d/1Q6kuWtxLlYbS__s1Mzpl2Iw5GaemuH1jL_pAmTMeNaE/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docs.google.com/presentation/d/1rreHEhrlzJHkoXQkktGFjHJOTrKrb0DHCsHNKAlH0co/view" TargetMode="External"/><Relationship Id="rId15" Type="http://schemas.openxmlformats.org/officeDocument/2006/relationships/hyperlink" Target="https://docs.google.com/presentation/d/1N-AgVDBan-nDhrPtf4twRta-nZwv-zP40GWCxjelbcY/view" TargetMode="External"/><Relationship Id="rId14" Type="http://schemas.openxmlformats.org/officeDocument/2006/relationships/hyperlink" Target="https://docs.google.com/presentation/d/1uHeekEFQFegAZVJFrTnOa422FmKyRKhBEorHsOLLe8s/view" TargetMode="External"/><Relationship Id="rId5" Type="http://schemas.openxmlformats.org/officeDocument/2006/relationships/hyperlink" Target="https://docs.google.com/presentation/d/1N-AgVDBan-nDhrPtf4twRta-nZwv-zP40GWCxjelbcY/view" TargetMode="External"/><Relationship Id="rId6" Type="http://schemas.openxmlformats.org/officeDocument/2006/relationships/hyperlink" Target="https://docs.google.com/presentation/d/17ok7cpItp0zc2_WU4Q0vUTtHT0wL9XsbINjPS6Ehswc/view" TargetMode="External"/><Relationship Id="rId7" Type="http://schemas.openxmlformats.org/officeDocument/2006/relationships/hyperlink" Target="https://docs.google.com/presentation/d/18H1TD8k-cMO1PKYzQEI5XqaaVPIZTulTGa19SpQhlXs/view" TargetMode="External"/><Relationship Id="rId8" Type="http://schemas.openxmlformats.org/officeDocument/2006/relationships/hyperlink" Target="https://docs.google.com/presentation/d/1aC-90essj8x9-VisULBKJ12E_VfLZwkdE50t7YH5P0k/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docs.google.com/presentation/d/1rreHEhrlzJHkoXQkktGFjHJOTrKrb0DHCsHNKAlH0co/view" TargetMode="External"/><Relationship Id="rId5" Type="http://schemas.openxmlformats.org/officeDocument/2006/relationships/hyperlink" Target="https://docs.google.com/presentation/d/17ok7cpItp0zc2_WU4Q0vUTtHT0wL9XsbINjPS6Ehswc/view" TargetMode="External"/><Relationship Id="rId6" Type="http://schemas.openxmlformats.org/officeDocument/2006/relationships/hyperlink" Target="https://docs.google.com/presentation/d/17ok7cpItp0zc2_WU4Q0vUTtHT0wL9XsbINjPS6Ehswc/view" TargetMode="External"/><Relationship Id="rId7" Type="http://schemas.openxmlformats.org/officeDocument/2006/relationships/hyperlink" Target="https://docs.google.com/presentation/d/18H1TD8k-cMO1PKYzQEI5XqaaVPIZTulTGa19SpQhlXs/view" TargetMode="External"/><Relationship Id="rId8" Type="http://schemas.openxmlformats.org/officeDocument/2006/relationships/hyperlink" Target="https://docs.google.com/presentation/d/1aC-90essj8x9-VisULBKJ12E_VfLZwkdE50t7YH5P0k/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QhDWOzfQHseF71l_2KjvhtdmPV5qKjXRYfANE4FfOVM/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{A0786A28-54D9-48BC-83C6-DA5D9B19FF4C}</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6: Destabilization of African Societies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How did the slave trade shift internal social, economic, and political systems within and between African communities?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Quantitative Analysis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4 Student Worksheet Versions + Exemplars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Depopulation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Political Fragmentation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Military Vulnerability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Marriage &amp; Demographics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4 Printed Student Handouts Versions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Depopulation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2"/>
                        </a:rPr>
                        <a:t>Political Fragmentation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3"/>
                        </a:rPr>
                        <a:t>Military Vulnerability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4"/>
                        </a:rPr>
                        <a:t>Marriage &amp; Demographics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Destabilization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Video Reflection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5"/>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658325"/>
          <a:ext cx="3000000" cy="3000000"/>
        </p:xfrm>
        <a:graphic>
          <a:graphicData uri="http://schemas.openxmlformats.org/drawingml/2006/table">
            <a:tbl>
              <a:tblPr>
                <a:noFill/>
                <a:tableStyleId>{A0786A28-54D9-48BC-83C6-DA5D9B19FF4C}</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6: Destabilization of African Societies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282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conduct document analysis on a map of the Slave Trade in Africa. Students will complete the Quantitative Analysis Graphic Organizer while they analyze the source.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0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a:t>
                      </a:r>
                      <a:r>
                        <a:rPr lang="en" sz="1200" u="sng">
                          <a:solidFill>
                            <a:schemeClr val="hlink"/>
                          </a:solidFill>
                          <a:latin typeface="Inter"/>
                          <a:ea typeface="Inter"/>
                          <a:cs typeface="Inter"/>
                          <a:sym typeface="Inter"/>
                          <a:hlinkClick r:id="rId5"/>
                        </a:rPr>
                        <a:t>student worksheet</a:t>
                      </a:r>
                      <a:r>
                        <a:rPr lang="en" sz="1200">
                          <a:latin typeface="Inter"/>
                          <a:ea typeface="Inter"/>
                          <a:cs typeface="Inter"/>
                          <a:sym typeface="Inter"/>
                        </a:rPr>
                        <a:t> (or guide students to the Thinking Nation platform)</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Review the skill of Quantitative Analysis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Examine the map with students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students to answer the questions on page 2</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Examine the map closely</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Quantitative Analysis Graphic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investigate sources that highlight four different effects of the slave trade on Africa through a document jigsaw. Within the Student Worksheet (4 versions linked below), students will complete the reading on page 3 and answer the questions on the top ½ of page 4 to analyze the source. Ideally, an equal number of students will be assigned to each source.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864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Divide the class into </a:t>
                      </a:r>
                      <a:r>
                        <a:rPr lang="en" sz="1200">
                          <a:latin typeface="Inter"/>
                          <a:ea typeface="Inter"/>
                          <a:cs typeface="Inter"/>
                          <a:sym typeface="Inter"/>
                        </a:rPr>
                        <a:t>4</a:t>
                      </a:r>
                      <a:r>
                        <a:rPr lang="en" sz="1200">
                          <a:solidFill>
                            <a:srgbClr val="000000"/>
                          </a:solidFill>
                          <a:latin typeface="Inter"/>
                          <a:ea typeface="Inter"/>
                          <a:cs typeface="Inter"/>
                          <a:sym typeface="Inter"/>
                        </a:rPr>
                        <a:t> sections and instruct students to pair up with one peer within their section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 separate worksheet version to each of the </a:t>
                      </a:r>
                      <a:r>
                        <a:rPr lang="en" sz="1200">
                          <a:latin typeface="Inter"/>
                          <a:ea typeface="Inter"/>
                          <a:cs typeface="Inter"/>
                          <a:sym typeface="Inter"/>
                        </a:rPr>
                        <a:t>five</a:t>
                      </a:r>
                      <a:r>
                        <a:rPr lang="en" sz="1200">
                          <a:solidFill>
                            <a:srgbClr val="000000"/>
                          </a:solidFill>
                          <a:latin typeface="Inter"/>
                          <a:ea typeface="Inter"/>
                          <a:cs typeface="Inter"/>
                          <a:sym typeface="Inter"/>
                        </a:rPr>
                        <a:t> groups:</a:t>
                      </a:r>
                      <a:endParaRPr sz="1200">
                        <a:solidFill>
                          <a:srgbClr val="000000"/>
                        </a:solidFill>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6"/>
                        </a:rPr>
                        <a:t>Depopulation</a:t>
                      </a:r>
                      <a:endParaRPr sz="1200">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7"/>
                        </a:rPr>
                        <a:t>Political Fragmentation</a:t>
                      </a:r>
                      <a:endParaRPr sz="1200">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8"/>
                        </a:rPr>
                        <a:t>Military Vulnerability</a:t>
                      </a:r>
                      <a:endParaRPr sz="1200">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9"/>
                        </a:rPr>
                        <a:t>Marriage &amp; Demographics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progress and provide support as needed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Move to assigned section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Meet with partner</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assigned source and complete the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{A0786A28-54D9-48BC-83C6-DA5D9B19FF4C}</a:tableStyleId>
              </a:tblPr>
              <a:tblGrid>
                <a:gridCol w="1673200"/>
                <a:gridCol w="4057350"/>
                <a:gridCol w="3702950"/>
              </a:tblGrid>
              <a:tr h="2920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6: Destabilization of African Societies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7630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an inside/outside circle (visual and video explanation included in Best Practices Repository) to share information learned about their assigned source. Have students get into groups of 4 with one person representing each reading. Then have one group of 4 surround another group. They should be standing across from a person who looked at the same source and should compare their understanding. Together, they will take notes in the table on the bottom ½ of page 4. Then the students in the inside circle will rotate to the right continuing to complete the worksheet.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576300">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groups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directions for students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Monitor timing and alert student for movement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Meet with partner</a:t>
                      </a:r>
                      <a:r>
                        <a:rPr lang="en" sz="1200">
                          <a:latin typeface="Inter"/>
                          <a:ea typeface="Inter"/>
                          <a:cs typeface="Inter"/>
                          <a:sym typeface="Inter"/>
                        </a:rPr>
                        <a:t> and</a:t>
                      </a:r>
                      <a:r>
                        <a:rPr lang="en" sz="1200">
                          <a:solidFill>
                            <a:srgbClr val="000000"/>
                          </a:solidFill>
                          <a:latin typeface="Inter"/>
                          <a:ea typeface="Inter"/>
                          <a:cs typeface="Inter"/>
                          <a:sym typeface="Inter"/>
                        </a:rPr>
                        <a:t> </a:t>
                      </a:r>
                      <a:r>
                        <a:rPr lang="en" sz="1200">
                          <a:latin typeface="Inter"/>
                          <a:ea typeface="Inter"/>
                          <a:cs typeface="Inter"/>
                          <a:sym typeface="Inter"/>
                        </a:rPr>
                        <a:t>answer group section on worksheet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Move and complete group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763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accent5"/>
                          </a:solidFill>
                          <a:latin typeface="Inter"/>
                          <a:ea typeface="Inter"/>
                          <a:cs typeface="Inter"/>
                          <a:sym typeface="Inter"/>
                          <a:hlinkClick r:id="rId5">
                            <a:extLst>
                              <a:ext uri="{A12FA001-AC4F-418D-AE19-62706E023703}">
                                <ahyp:hlinkClr val="tx"/>
                              </a:ext>
                            </a:extLst>
                          </a:hlinkClick>
                        </a:rPr>
                        <a:t>Unit 3 Inquiry Journal</a:t>
                      </a:r>
                      <a:r>
                        <a:rPr lang="en" sz="1200">
                          <a:solidFill>
                            <a:schemeClr val="dk1"/>
                          </a:solidFill>
                          <a:latin typeface="Inter"/>
                          <a:ea typeface="Inter"/>
                          <a:cs typeface="Inter"/>
                          <a:sym typeface="Inter"/>
                        </a:rPr>
                        <a:t>. Students will use page 4 to answer the Compelling Question for Topic 2. Consider allowing students to use their notes and/or work with a partner.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7010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3</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3: </a:t>
                      </a:r>
                      <a:r>
                        <a:rPr lang="en" sz="1200">
                          <a:solidFill>
                            <a:srgbClr val="000000"/>
                          </a:solidFill>
                          <a:latin typeface="Inter"/>
                          <a:ea typeface="Inter"/>
                          <a:cs typeface="Inter"/>
                          <a:sym typeface="Inter"/>
                        </a:rPr>
                        <a:t>Topic </a:t>
                      </a:r>
                      <a:r>
                        <a:rPr lang="en" sz="1200">
                          <a:latin typeface="Inter"/>
                          <a:ea typeface="Inter"/>
                          <a:cs typeface="Inter"/>
                          <a:sym typeface="Inter"/>
                        </a:rPr>
                        <a:t>2</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01050">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2.12 Evaluate the motivations for European maritime expeditions across the Atlantic Ocean and the impact of ideology, disease, and inherited and revised technologies on systems of enslavement and colonization.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1000"/>
                        </a:spcAft>
                        <a:buNone/>
                      </a:pPr>
                      <a:r>
                        <a:rPr lang="en" sz="1200">
                          <a:solidFill>
                            <a:schemeClr val="dk1"/>
                          </a:solidFill>
                          <a:latin typeface="Inter"/>
                          <a:ea typeface="Inter"/>
                          <a:cs typeface="Inter"/>
                          <a:sym typeface="Inter"/>
                        </a:rPr>
                        <a:t>2.17 Analyze different forms of engagement and/or resistance of Africans to European traders (e.g., the fight for independence led by Queen Nzinga Mbande), and evaluate the impact of the transatlantic trade of enslaved people on the social fabric of regions, cultures, family structures and populations across Africa.</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01050">
                <a:tc>
                  <a:txBody>
                    <a:bodyPr/>
                    <a:lstStyle/>
                    <a:p>
                      <a:pPr indent="0" lvl="0" marL="0" rtl="0" algn="l">
                        <a:spcBef>
                          <a:spcPts val="0"/>
                        </a:spcBef>
                        <a:spcAft>
                          <a:spcPts val="0"/>
                        </a:spcAft>
                        <a:buNone/>
                      </a:pPr>
                      <a:r>
                        <a:rPr b="1" lang="en" sz="1300">
                          <a:latin typeface="Inter"/>
                          <a:ea typeface="Inter"/>
                          <a:cs typeface="Inter"/>
                          <a:sym typeface="Inter"/>
                        </a:rPr>
                        <a:t>SENSITIVE CONTENT NOTE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Teaching about slavery is essential to helping students understand the complexities of history, power, race, and resistance. However, it is also a topic that includes traumatic and painful experiences that continue to impact communities today. As educators, it’s important to approach this content with care, accuracy, and cultural sensitivity. Please view resources within the Best Practice Repository.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